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media/image10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6" r:id="rId2"/>
    <p:sldId id="268" r:id="rId3"/>
    <p:sldId id="267" r:id="rId4"/>
    <p:sldId id="269" r:id="rId5"/>
    <p:sldId id="278" r:id="rId6"/>
    <p:sldId id="271" r:id="rId7"/>
    <p:sldId id="272" r:id="rId8"/>
    <p:sldId id="273" r:id="rId9"/>
    <p:sldId id="275" r:id="rId10"/>
    <p:sldId id="279" r:id="rId11"/>
    <p:sldId id="276" r:id="rId12"/>
  </p:sldIdLst>
  <p:sldSz cx="12192000" cy="6858000"/>
  <p:notesSz cx="12192000" cy="6858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132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680FCC-6AB1-4DFA-ACC4-8216ADF40A52}" type="doc">
      <dgm:prSet loTypeId="urn:microsoft.com/office/officeart/2005/8/layout/hProcess6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TW" altLang="en-US"/>
        </a:p>
      </dgm:t>
    </dgm:pt>
    <dgm:pt modelId="{B4A0CE63-244C-42C3-8F9D-09CB8AE7830A}">
      <dgm:prSet phldrT="[文字]" custT="1"/>
      <dgm:spPr/>
      <dgm:t>
        <a:bodyPr/>
        <a:lstStyle/>
        <a:p>
          <a:r>
            <a:rPr lang="zh-TW" altLang="en-US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rPr>
            <a:t>孩童</a:t>
          </a:r>
          <a:endParaRPr lang="zh-TW" altLang="en-US" sz="24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514B9BD-5951-471E-8235-96E3FFBD4DD3}" type="parTrans" cxnId="{AC25103F-735B-4779-BC38-A6A47FB31246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D6275821-70F3-4C09-8A13-DE219FED692C}" type="sibTrans" cxnId="{AC25103F-735B-4779-BC38-A6A47FB31246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2AE6BC2-8269-42FF-9842-C2BE0743DC28}">
      <dgm:prSet phldrT="[文字]" custT="1"/>
      <dgm:spPr/>
      <dgm:t>
        <a:bodyPr/>
        <a:lstStyle/>
        <a:p>
          <a:r>
            <a:rPr lang="zh-TW" altLang="en-US" sz="28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rPr>
            <a:t>自愛</a:t>
          </a:r>
          <a:endParaRPr lang="zh-TW" altLang="en-US" sz="2800" b="1" dirty="0">
            <a:solidFill>
              <a:srgbClr val="C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D489DE97-01FD-471D-82E2-E2B94853C94B}" type="parTrans" cxnId="{940CF2B0-99BE-4F16-8A7B-513BAA46D31E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A92416E-E9BD-4A94-8208-945C4B569DA5}" type="sibTrans" cxnId="{940CF2B0-99BE-4F16-8A7B-513BAA46D31E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D57650CD-9745-479A-8591-82678DEB72FC}">
      <dgm:prSet phldrT="[文字]" custT="1"/>
      <dgm:spPr/>
      <dgm:t>
        <a:bodyPr/>
        <a:lstStyle/>
        <a:p>
          <a:r>
            <a:rPr lang="zh-TW" altLang="en-US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rPr>
            <a:t>成年</a:t>
          </a:r>
          <a:endParaRPr lang="zh-TW" altLang="en-US" sz="24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E23FA0A-9736-468D-A551-82A8A67D4B3C}" type="parTrans" cxnId="{32C6882D-D9E8-4E5B-A15E-FC3BA11A26A0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DB54B8D-DCAA-4DC0-BF00-BBEF37D0B9ED}" type="sibTrans" cxnId="{32C6882D-D9E8-4E5B-A15E-FC3BA11A26A0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5A48AEC-9F20-49F0-91BE-7C161687FB82}">
      <dgm:prSet phldrT="[文字]" custT="1"/>
      <dgm:spPr/>
      <dgm:t>
        <a:bodyPr/>
        <a:lstStyle/>
        <a:p>
          <a:r>
            <a:rPr lang="zh-TW" altLang="en-US" sz="28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rPr>
            <a:t>愛人</a:t>
          </a:r>
          <a:endParaRPr lang="zh-TW" altLang="en-US" sz="2800" b="1" dirty="0">
            <a:solidFill>
              <a:srgbClr val="C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0BA68BA-BA3E-4330-843B-DD0D19C766F0}" type="parTrans" cxnId="{3D6FBC16-C1BD-4C34-9EE7-C78B8E3A9CFB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8F30E53-4B3C-477B-A876-3D847E426F2E}" type="sibTrans" cxnId="{3D6FBC16-C1BD-4C34-9EE7-C78B8E3A9CFB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DA9C503-F22B-4F41-80D0-E2181E51BEBD}">
      <dgm:prSet phldrT="[文字]" custT="1"/>
      <dgm:spPr/>
      <dgm:t>
        <a:bodyPr/>
        <a:lstStyle/>
        <a:p>
          <a:r>
            <a:rPr lang="zh-TW" altLang="en-US" sz="28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rPr>
            <a:t>勤奮</a:t>
          </a:r>
          <a:endParaRPr lang="zh-TW" altLang="en-US" sz="2800" b="1" dirty="0">
            <a:solidFill>
              <a:srgbClr val="C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CF2B228C-400D-4017-BE41-E638200355A6}" type="parTrans" cxnId="{AEF19789-349B-4B86-8172-8BAB760A30CC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1F22F48-4061-45BE-BDE6-23408BF2B277}" type="sibTrans" cxnId="{AEF19789-349B-4B86-8172-8BAB760A30CC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7EE2478-1474-46A3-B07C-D13D238EBDC9}">
      <dgm:prSet phldrT="[文字]" custT="1"/>
      <dgm:spPr/>
      <dgm:t>
        <a:bodyPr/>
        <a:lstStyle/>
        <a:p>
          <a:r>
            <a:rPr lang="zh-TW" altLang="en-US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rPr>
            <a:t>老年</a:t>
          </a:r>
          <a:endParaRPr lang="zh-TW" altLang="en-US" sz="24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2C6D406-0E61-4356-A4B1-C522E1170811}" type="parTrans" cxnId="{0ECE1E5E-40E4-452E-8147-9361A1F9FB4F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571074F-A145-404A-99F8-01F7EE98E9DA}" type="sibTrans" cxnId="{0ECE1E5E-40E4-452E-8147-9361A1F9FB4F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BCBEF43-1F35-46AB-A03A-59C015BA8417}">
      <dgm:prSet phldrT="[文字]" custT="1"/>
      <dgm:spPr/>
      <dgm:t>
        <a:bodyPr/>
        <a:lstStyle/>
        <a:p>
          <a:r>
            <a:rPr lang="zh-TW" altLang="en-US" sz="28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rPr>
            <a:t>敬神</a:t>
          </a:r>
          <a:endParaRPr lang="en-US" altLang="zh-TW" sz="2800" b="1" dirty="0" smtClean="0">
            <a:solidFill>
              <a:srgbClr val="C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  <a:p>
          <a:r>
            <a:rPr lang="zh-TW" altLang="en-US" sz="28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rPr>
            <a:t>善終</a:t>
          </a:r>
          <a:endParaRPr lang="zh-TW" altLang="en-US" sz="2800" b="1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83932CC-D7A1-4C1A-A4A8-3610B273730E}" type="parTrans" cxnId="{8AFFD0CC-A2A8-4A0B-BED3-CE77A46D6196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FC7CFF9-8F43-419A-B6E4-2E583329C0F6}" type="sibTrans" cxnId="{8AFFD0CC-A2A8-4A0B-BED3-CE77A46D6196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882C4F4-DF9C-49D2-9471-D07BC5BD337B}">
      <dgm:prSet phldrT="[文字]" custT="1"/>
      <dgm:spPr/>
      <dgm:t>
        <a:bodyPr/>
        <a:lstStyle/>
        <a:p>
          <a:r>
            <a:rPr lang="zh-TW" altLang="en-US" sz="2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rPr>
            <a:t>童玩</a:t>
          </a:r>
          <a:endParaRPr lang="zh-TW" altLang="en-US" sz="28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FB06CE7-E6DF-4D65-A936-A8B127ACC5BF}" type="parTrans" cxnId="{9CE6F08E-2F7B-4A77-876C-A96A79541890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101B85D-BD37-4282-BF94-DCCA9DF8AFE4}" type="sibTrans" cxnId="{9CE6F08E-2F7B-4A77-876C-A96A79541890}">
      <dgm:prSet/>
      <dgm:spPr/>
      <dgm:t>
        <a:bodyPr/>
        <a:lstStyle/>
        <a:p>
          <a:endParaRPr lang="zh-TW" altLang="en-US" sz="24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7F271B1-D5F4-4525-A991-D3A518B2323B}" type="pres">
      <dgm:prSet presAssocID="{D3680FCC-6AB1-4DFA-ACC4-8216ADF40A52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8CF1CCF7-9889-4DE5-B68A-16851F2C9F4A}" type="pres">
      <dgm:prSet presAssocID="{B4A0CE63-244C-42C3-8F9D-09CB8AE7830A}" presName="compNode" presStyleCnt="0"/>
      <dgm:spPr/>
    </dgm:pt>
    <dgm:pt modelId="{0070B145-AD6B-42B6-A184-E560981E571A}" type="pres">
      <dgm:prSet presAssocID="{B4A0CE63-244C-42C3-8F9D-09CB8AE7830A}" presName="noGeometry" presStyleCnt="0"/>
      <dgm:spPr/>
    </dgm:pt>
    <dgm:pt modelId="{1326BC10-C788-4E06-98E7-2AC73A16554F}" type="pres">
      <dgm:prSet presAssocID="{B4A0CE63-244C-42C3-8F9D-09CB8AE7830A}" presName="childTextVisible" presStyleLbl="b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1EB3B9C-B6E2-488C-B767-94C24D59D067}" type="pres">
      <dgm:prSet presAssocID="{B4A0CE63-244C-42C3-8F9D-09CB8AE7830A}" presName="childTextHidden" presStyleLbl="bgAccFollowNode1" presStyleIdx="0" presStyleCnt="3"/>
      <dgm:spPr/>
      <dgm:t>
        <a:bodyPr/>
        <a:lstStyle/>
        <a:p>
          <a:endParaRPr lang="zh-TW" altLang="en-US"/>
        </a:p>
      </dgm:t>
    </dgm:pt>
    <dgm:pt modelId="{F4A1EC5B-BE43-4FC4-90A4-5D19CFF8372C}" type="pres">
      <dgm:prSet presAssocID="{B4A0CE63-244C-42C3-8F9D-09CB8AE7830A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7CCB312-5058-411E-AF17-0250DE56DC5B}" type="pres">
      <dgm:prSet presAssocID="{B4A0CE63-244C-42C3-8F9D-09CB8AE7830A}" presName="aSpace" presStyleCnt="0"/>
      <dgm:spPr/>
    </dgm:pt>
    <dgm:pt modelId="{8E32417E-A981-4146-9F0A-6CC779CD4358}" type="pres">
      <dgm:prSet presAssocID="{D57650CD-9745-479A-8591-82678DEB72FC}" presName="compNode" presStyleCnt="0"/>
      <dgm:spPr/>
    </dgm:pt>
    <dgm:pt modelId="{B62FDCAB-E55C-47DB-B4F5-34889A02FA16}" type="pres">
      <dgm:prSet presAssocID="{D57650CD-9745-479A-8591-82678DEB72FC}" presName="noGeometry" presStyleCnt="0"/>
      <dgm:spPr/>
    </dgm:pt>
    <dgm:pt modelId="{14619A2A-254D-493C-87DB-0F4B32DD3578}" type="pres">
      <dgm:prSet presAssocID="{D57650CD-9745-479A-8591-82678DEB72FC}" presName="childTextVisible" presStyleLbl="b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3DFE4C7-AE42-468E-95DB-3F48DD175190}" type="pres">
      <dgm:prSet presAssocID="{D57650CD-9745-479A-8591-82678DEB72FC}" presName="childTextHidden" presStyleLbl="bgAccFollowNode1" presStyleIdx="1" presStyleCnt="3"/>
      <dgm:spPr/>
      <dgm:t>
        <a:bodyPr/>
        <a:lstStyle/>
        <a:p>
          <a:endParaRPr lang="zh-TW" altLang="en-US"/>
        </a:p>
      </dgm:t>
    </dgm:pt>
    <dgm:pt modelId="{EFD9CD06-204F-4D9B-B638-42B227BFC787}" type="pres">
      <dgm:prSet presAssocID="{D57650CD-9745-479A-8591-82678DEB72FC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94B2449-CB29-4D27-93AE-B92283F45BB5}" type="pres">
      <dgm:prSet presAssocID="{D57650CD-9745-479A-8591-82678DEB72FC}" presName="aSpace" presStyleCnt="0"/>
      <dgm:spPr/>
    </dgm:pt>
    <dgm:pt modelId="{D31AB0BE-82AB-436B-A3CF-6536E0478981}" type="pres">
      <dgm:prSet presAssocID="{57EE2478-1474-46A3-B07C-D13D238EBDC9}" presName="compNode" presStyleCnt="0"/>
      <dgm:spPr/>
    </dgm:pt>
    <dgm:pt modelId="{437F11DC-CEB7-40CF-AED4-2F064A0B9A30}" type="pres">
      <dgm:prSet presAssocID="{57EE2478-1474-46A3-B07C-D13D238EBDC9}" presName="noGeometry" presStyleCnt="0"/>
      <dgm:spPr/>
    </dgm:pt>
    <dgm:pt modelId="{575BF0C7-A257-4A76-81A8-2FBF00CD4B7D}" type="pres">
      <dgm:prSet presAssocID="{57EE2478-1474-46A3-B07C-D13D238EBDC9}" presName="childTextVisible" presStyleLbl="b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2E2CD41-54F8-4157-9DA7-35B3B0F6426F}" type="pres">
      <dgm:prSet presAssocID="{57EE2478-1474-46A3-B07C-D13D238EBDC9}" presName="childTextHidden" presStyleLbl="bgAccFollowNode1" presStyleIdx="2" presStyleCnt="3"/>
      <dgm:spPr/>
      <dgm:t>
        <a:bodyPr/>
        <a:lstStyle/>
        <a:p>
          <a:endParaRPr lang="zh-TW" altLang="en-US"/>
        </a:p>
      </dgm:t>
    </dgm:pt>
    <dgm:pt modelId="{0F027B6E-D593-4323-90A5-FA911C01860F}" type="pres">
      <dgm:prSet presAssocID="{57EE2478-1474-46A3-B07C-D13D238EBDC9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276723BB-D441-4633-BEBB-31B84822DF47}" type="presOf" srcId="{22AE6BC2-8269-42FF-9842-C2BE0743DC28}" destId="{1326BC10-C788-4E06-98E7-2AC73A16554F}" srcOrd="0" destOrd="0" presId="urn:microsoft.com/office/officeart/2005/8/layout/hProcess6"/>
    <dgm:cxn modelId="{8AFFD0CC-A2A8-4A0B-BED3-CE77A46D6196}" srcId="{57EE2478-1474-46A3-B07C-D13D238EBDC9}" destId="{0BCBEF43-1F35-46AB-A03A-59C015BA8417}" srcOrd="0" destOrd="0" parTransId="{183932CC-D7A1-4C1A-A4A8-3610B273730E}" sibTransId="{8FC7CFF9-8F43-419A-B6E4-2E583329C0F6}"/>
    <dgm:cxn modelId="{F529E191-07AC-4500-8098-B70A02D4C04A}" type="presOf" srcId="{0BCBEF43-1F35-46AB-A03A-59C015BA8417}" destId="{575BF0C7-A257-4A76-81A8-2FBF00CD4B7D}" srcOrd="0" destOrd="0" presId="urn:microsoft.com/office/officeart/2005/8/layout/hProcess6"/>
    <dgm:cxn modelId="{F2D6BD59-5291-41F6-A1E3-46B03362AF88}" type="presOf" srcId="{57EE2478-1474-46A3-B07C-D13D238EBDC9}" destId="{0F027B6E-D593-4323-90A5-FA911C01860F}" srcOrd="0" destOrd="0" presId="urn:microsoft.com/office/officeart/2005/8/layout/hProcess6"/>
    <dgm:cxn modelId="{AC25103F-735B-4779-BC38-A6A47FB31246}" srcId="{D3680FCC-6AB1-4DFA-ACC4-8216ADF40A52}" destId="{B4A0CE63-244C-42C3-8F9D-09CB8AE7830A}" srcOrd="0" destOrd="0" parTransId="{3514B9BD-5951-471E-8235-96E3FFBD4DD3}" sibTransId="{D6275821-70F3-4C09-8A13-DE219FED692C}"/>
    <dgm:cxn modelId="{AEF19789-349B-4B86-8172-8BAB760A30CC}" srcId="{D57650CD-9745-479A-8591-82678DEB72FC}" destId="{9DA9C503-F22B-4F41-80D0-E2181E51BEBD}" srcOrd="1" destOrd="0" parTransId="{CF2B228C-400D-4017-BE41-E638200355A6}" sibTransId="{61F22F48-4061-45BE-BDE6-23408BF2B277}"/>
    <dgm:cxn modelId="{653B4FE0-02AD-4835-B45E-35D34E9B0765}" type="presOf" srcId="{6882C4F4-DF9C-49D2-9471-D07BC5BD337B}" destId="{C1EB3B9C-B6E2-488C-B767-94C24D59D067}" srcOrd="1" destOrd="1" presId="urn:microsoft.com/office/officeart/2005/8/layout/hProcess6"/>
    <dgm:cxn modelId="{0ECE1E5E-40E4-452E-8147-9361A1F9FB4F}" srcId="{D3680FCC-6AB1-4DFA-ACC4-8216ADF40A52}" destId="{57EE2478-1474-46A3-B07C-D13D238EBDC9}" srcOrd="2" destOrd="0" parTransId="{42C6D406-0E61-4356-A4B1-C522E1170811}" sibTransId="{B571074F-A145-404A-99F8-01F7EE98E9DA}"/>
    <dgm:cxn modelId="{8E611272-64AA-4549-B236-588A06DAC6AE}" type="presOf" srcId="{0BCBEF43-1F35-46AB-A03A-59C015BA8417}" destId="{F2E2CD41-54F8-4157-9DA7-35B3B0F6426F}" srcOrd="1" destOrd="0" presId="urn:microsoft.com/office/officeart/2005/8/layout/hProcess6"/>
    <dgm:cxn modelId="{B7AEBC57-548D-4AE5-926D-6F377212D7CE}" type="presOf" srcId="{D57650CD-9745-479A-8591-82678DEB72FC}" destId="{EFD9CD06-204F-4D9B-B638-42B227BFC787}" srcOrd="0" destOrd="0" presId="urn:microsoft.com/office/officeart/2005/8/layout/hProcess6"/>
    <dgm:cxn modelId="{940CF2B0-99BE-4F16-8A7B-513BAA46D31E}" srcId="{B4A0CE63-244C-42C3-8F9D-09CB8AE7830A}" destId="{22AE6BC2-8269-42FF-9842-C2BE0743DC28}" srcOrd="0" destOrd="0" parTransId="{D489DE97-01FD-471D-82E2-E2B94853C94B}" sibTransId="{7A92416E-E9BD-4A94-8208-945C4B569DA5}"/>
    <dgm:cxn modelId="{9CE6F08E-2F7B-4A77-876C-A96A79541890}" srcId="{B4A0CE63-244C-42C3-8F9D-09CB8AE7830A}" destId="{6882C4F4-DF9C-49D2-9471-D07BC5BD337B}" srcOrd="1" destOrd="0" parTransId="{EFB06CE7-E6DF-4D65-A936-A8B127ACC5BF}" sibTransId="{F101B85D-BD37-4282-BF94-DCCA9DF8AFE4}"/>
    <dgm:cxn modelId="{FDEC19FB-9B52-4744-8643-CC51DED5E3E6}" type="presOf" srcId="{6882C4F4-DF9C-49D2-9471-D07BC5BD337B}" destId="{1326BC10-C788-4E06-98E7-2AC73A16554F}" srcOrd="0" destOrd="1" presId="urn:microsoft.com/office/officeart/2005/8/layout/hProcess6"/>
    <dgm:cxn modelId="{CA3A4050-5D1A-41A3-AD4F-48EEE1870CDC}" type="presOf" srcId="{22AE6BC2-8269-42FF-9842-C2BE0743DC28}" destId="{C1EB3B9C-B6E2-488C-B767-94C24D59D067}" srcOrd="1" destOrd="0" presId="urn:microsoft.com/office/officeart/2005/8/layout/hProcess6"/>
    <dgm:cxn modelId="{359FA718-CE43-45C5-8157-BE113FFC1640}" type="presOf" srcId="{B5A48AEC-9F20-49F0-91BE-7C161687FB82}" destId="{14619A2A-254D-493C-87DB-0F4B32DD3578}" srcOrd="0" destOrd="0" presId="urn:microsoft.com/office/officeart/2005/8/layout/hProcess6"/>
    <dgm:cxn modelId="{3D6FBC16-C1BD-4C34-9EE7-C78B8E3A9CFB}" srcId="{D57650CD-9745-479A-8591-82678DEB72FC}" destId="{B5A48AEC-9F20-49F0-91BE-7C161687FB82}" srcOrd="0" destOrd="0" parTransId="{60BA68BA-BA3E-4330-843B-DD0D19C766F0}" sibTransId="{28F30E53-4B3C-477B-A876-3D847E426F2E}"/>
    <dgm:cxn modelId="{6423723D-20C5-4CB7-86EC-1A1A7E74A905}" type="presOf" srcId="{B5A48AEC-9F20-49F0-91BE-7C161687FB82}" destId="{E3DFE4C7-AE42-468E-95DB-3F48DD175190}" srcOrd="1" destOrd="0" presId="urn:microsoft.com/office/officeart/2005/8/layout/hProcess6"/>
    <dgm:cxn modelId="{32C6882D-D9E8-4E5B-A15E-FC3BA11A26A0}" srcId="{D3680FCC-6AB1-4DFA-ACC4-8216ADF40A52}" destId="{D57650CD-9745-479A-8591-82678DEB72FC}" srcOrd="1" destOrd="0" parTransId="{EE23FA0A-9736-468D-A551-82A8A67D4B3C}" sibTransId="{2DB54B8D-DCAA-4DC0-BF00-BBEF37D0B9ED}"/>
    <dgm:cxn modelId="{3E1CFC96-AF41-4389-A488-2D0AD66CE99A}" type="presOf" srcId="{B4A0CE63-244C-42C3-8F9D-09CB8AE7830A}" destId="{F4A1EC5B-BE43-4FC4-90A4-5D19CFF8372C}" srcOrd="0" destOrd="0" presId="urn:microsoft.com/office/officeart/2005/8/layout/hProcess6"/>
    <dgm:cxn modelId="{B89610D2-CC5F-4987-B7D0-298A1D50BA38}" type="presOf" srcId="{9DA9C503-F22B-4F41-80D0-E2181E51BEBD}" destId="{E3DFE4C7-AE42-468E-95DB-3F48DD175190}" srcOrd="1" destOrd="1" presId="urn:microsoft.com/office/officeart/2005/8/layout/hProcess6"/>
    <dgm:cxn modelId="{712F85F6-1158-4E53-9713-24281A505F59}" type="presOf" srcId="{D3680FCC-6AB1-4DFA-ACC4-8216ADF40A52}" destId="{07F271B1-D5F4-4525-A991-D3A518B2323B}" srcOrd="0" destOrd="0" presId="urn:microsoft.com/office/officeart/2005/8/layout/hProcess6"/>
    <dgm:cxn modelId="{5DD637D2-E83A-4BC9-BCEF-05E5BD0CB804}" type="presOf" srcId="{9DA9C503-F22B-4F41-80D0-E2181E51BEBD}" destId="{14619A2A-254D-493C-87DB-0F4B32DD3578}" srcOrd="0" destOrd="1" presId="urn:microsoft.com/office/officeart/2005/8/layout/hProcess6"/>
    <dgm:cxn modelId="{7AACB2F3-582F-42ED-8017-57E53616BE3B}" type="presParOf" srcId="{07F271B1-D5F4-4525-A991-D3A518B2323B}" destId="{8CF1CCF7-9889-4DE5-B68A-16851F2C9F4A}" srcOrd="0" destOrd="0" presId="urn:microsoft.com/office/officeart/2005/8/layout/hProcess6"/>
    <dgm:cxn modelId="{94DC7910-52F7-4F0D-841A-2EE153AB3405}" type="presParOf" srcId="{8CF1CCF7-9889-4DE5-B68A-16851F2C9F4A}" destId="{0070B145-AD6B-42B6-A184-E560981E571A}" srcOrd="0" destOrd="0" presId="urn:microsoft.com/office/officeart/2005/8/layout/hProcess6"/>
    <dgm:cxn modelId="{FBC96F46-09B2-4C14-BD15-3CADCA52F163}" type="presParOf" srcId="{8CF1CCF7-9889-4DE5-B68A-16851F2C9F4A}" destId="{1326BC10-C788-4E06-98E7-2AC73A16554F}" srcOrd="1" destOrd="0" presId="urn:microsoft.com/office/officeart/2005/8/layout/hProcess6"/>
    <dgm:cxn modelId="{5007BF9C-0D3F-4E40-B7A2-7AEFD264A5CF}" type="presParOf" srcId="{8CF1CCF7-9889-4DE5-B68A-16851F2C9F4A}" destId="{C1EB3B9C-B6E2-488C-B767-94C24D59D067}" srcOrd="2" destOrd="0" presId="urn:microsoft.com/office/officeart/2005/8/layout/hProcess6"/>
    <dgm:cxn modelId="{37980C14-0959-4FB6-8C4D-7FC1216FA164}" type="presParOf" srcId="{8CF1CCF7-9889-4DE5-B68A-16851F2C9F4A}" destId="{F4A1EC5B-BE43-4FC4-90A4-5D19CFF8372C}" srcOrd="3" destOrd="0" presId="urn:microsoft.com/office/officeart/2005/8/layout/hProcess6"/>
    <dgm:cxn modelId="{F95CDB36-6377-4B9A-B086-52A48705E65A}" type="presParOf" srcId="{07F271B1-D5F4-4525-A991-D3A518B2323B}" destId="{67CCB312-5058-411E-AF17-0250DE56DC5B}" srcOrd="1" destOrd="0" presId="urn:microsoft.com/office/officeart/2005/8/layout/hProcess6"/>
    <dgm:cxn modelId="{31A3D974-E1D2-4D5B-9A71-534D59C43CF0}" type="presParOf" srcId="{07F271B1-D5F4-4525-A991-D3A518B2323B}" destId="{8E32417E-A981-4146-9F0A-6CC779CD4358}" srcOrd="2" destOrd="0" presId="urn:microsoft.com/office/officeart/2005/8/layout/hProcess6"/>
    <dgm:cxn modelId="{360B3B3A-8BFE-4F57-8B86-6E3B0AE0DB97}" type="presParOf" srcId="{8E32417E-A981-4146-9F0A-6CC779CD4358}" destId="{B62FDCAB-E55C-47DB-B4F5-34889A02FA16}" srcOrd="0" destOrd="0" presId="urn:microsoft.com/office/officeart/2005/8/layout/hProcess6"/>
    <dgm:cxn modelId="{4D2079A1-2465-4D9C-80A2-6523FAFA3A29}" type="presParOf" srcId="{8E32417E-A981-4146-9F0A-6CC779CD4358}" destId="{14619A2A-254D-493C-87DB-0F4B32DD3578}" srcOrd="1" destOrd="0" presId="urn:microsoft.com/office/officeart/2005/8/layout/hProcess6"/>
    <dgm:cxn modelId="{056C40B2-69DD-4442-A80C-73C13EC4CB08}" type="presParOf" srcId="{8E32417E-A981-4146-9F0A-6CC779CD4358}" destId="{E3DFE4C7-AE42-468E-95DB-3F48DD175190}" srcOrd="2" destOrd="0" presId="urn:microsoft.com/office/officeart/2005/8/layout/hProcess6"/>
    <dgm:cxn modelId="{1DAC2971-8A84-465D-B7BB-DBC3544401A9}" type="presParOf" srcId="{8E32417E-A981-4146-9F0A-6CC779CD4358}" destId="{EFD9CD06-204F-4D9B-B638-42B227BFC787}" srcOrd="3" destOrd="0" presId="urn:microsoft.com/office/officeart/2005/8/layout/hProcess6"/>
    <dgm:cxn modelId="{8CA4331A-9907-45C6-94A7-B98B987986E3}" type="presParOf" srcId="{07F271B1-D5F4-4525-A991-D3A518B2323B}" destId="{994B2449-CB29-4D27-93AE-B92283F45BB5}" srcOrd="3" destOrd="0" presId="urn:microsoft.com/office/officeart/2005/8/layout/hProcess6"/>
    <dgm:cxn modelId="{7ACF3E76-E837-4BE7-8790-29F43F35C890}" type="presParOf" srcId="{07F271B1-D5F4-4525-A991-D3A518B2323B}" destId="{D31AB0BE-82AB-436B-A3CF-6536E0478981}" srcOrd="4" destOrd="0" presId="urn:microsoft.com/office/officeart/2005/8/layout/hProcess6"/>
    <dgm:cxn modelId="{14B18673-1611-4B4A-B372-0137FDDE4FAF}" type="presParOf" srcId="{D31AB0BE-82AB-436B-A3CF-6536E0478981}" destId="{437F11DC-CEB7-40CF-AED4-2F064A0B9A30}" srcOrd="0" destOrd="0" presId="urn:microsoft.com/office/officeart/2005/8/layout/hProcess6"/>
    <dgm:cxn modelId="{2F397DF0-5771-43D7-8FD7-B64323F258C5}" type="presParOf" srcId="{D31AB0BE-82AB-436B-A3CF-6536E0478981}" destId="{575BF0C7-A257-4A76-81A8-2FBF00CD4B7D}" srcOrd="1" destOrd="0" presId="urn:microsoft.com/office/officeart/2005/8/layout/hProcess6"/>
    <dgm:cxn modelId="{6CB22CDB-3730-487A-9DD1-0D9A9B130681}" type="presParOf" srcId="{D31AB0BE-82AB-436B-A3CF-6536E0478981}" destId="{F2E2CD41-54F8-4157-9DA7-35B3B0F6426F}" srcOrd="2" destOrd="0" presId="urn:microsoft.com/office/officeart/2005/8/layout/hProcess6"/>
    <dgm:cxn modelId="{D65D8590-2AE2-4D63-8BE5-717A37119AE2}" type="presParOf" srcId="{D31AB0BE-82AB-436B-A3CF-6536E0478981}" destId="{0F027B6E-D593-4323-90A5-FA911C01860F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A8B0F0-2680-4136-952F-7FDA38A88870}" type="datetimeFigureOut">
              <a:rPr lang="zh-TW" altLang="en-US" smtClean="0"/>
              <a:t>2020/2/27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33A6D1-A50A-453E-B924-A23BBFA3963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29048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2.jp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CDE044-7EF7-401C-8E46-0045C8E8A772}" type="datetimeFigureOut">
              <a:rPr lang="zh-TW" altLang="en-US" smtClean="0"/>
              <a:t>2020/2/27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DEDD93-14A1-4F54-A4CE-F3FCAF9A37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3221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22C6D-48B9-47F9-8970-8A287428CB5F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280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紅色使者以紅花在額頭開啟靈魂之眼，迎接火神，傳承智慧； 綠色使者以刺竹除穢，藉由刺竹拍打，去除厄運及晦氣； 藍色使者以酒解除族人心靈與智慧的鳩渴； 白色使者代表火神光照，透過點燃火把，表示祖先交付的薪傳，並為族人點燃光明的未來； 黑色使者則以炭塗黑表示隱身，讓惡靈、厄運無法靠近。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EDD93-14A1-4F54-A4CE-F3FCAF9A377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7124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Noto Sans CJK JP Medium"/>
                <a:cs typeface="Noto Sans CJK JP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Noto Sans CJK JP Medium"/>
                <a:cs typeface="Noto Sans CJK JP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Noto Sans CJK JP Medium"/>
                <a:cs typeface="Noto Sans CJK JP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6BE70-133B-4521-A765-D635529BDDEB}" type="datetimeFigureOut">
              <a:rPr lang="zh-TW" altLang="en-US" smtClean="0"/>
              <a:t>2020/2/27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6A28E-40E0-4837-858A-A084DD4221B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9791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35305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6498005"/>
            <a:ext cx="12191999" cy="359991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7257" y="614616"/>
            <a:ext cx="6748145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Noto Sans CJK JP Medium"/>
                <a:cs typeface="Noto Sans CJK JP 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97509" y="1360360"/>
            <a:ext cx="11090275" cy="4754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jVXbDijaNFI" TargetMode="External"/><Relationship Id="rId3" Type="http://schemas.openxmlformats.org/officeDocument/2006/relationships/hyperlink" Target="https://zh.wikipedia.org/wiki/%E7%B4%85" TargetMode="External"/><Relationship Id="rId7" Type="http://schemas.openxmlformats.org/officeDocument/2006/relationships/hyperlink" Target="https://zh.wikipedia.org/wiki/%E9%BB%91" TargetMode="External"/><Relationship Id="rId2" Type="http://schemas.openxmlformats.org/officeDocument/2006/relationships/hyperlink" Target="https://www.youtube.com/watch?v=0XO4oNaJLpI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zh.wikipedia.org/wiki/%E7%99%BD" TargetMode="External"/><Relationship Id="rId5" Type="http://schemas.openxmlformats.org/officeDocument/2006/relationships/hyperlink" Target="https://zh.wikipedia.org/wiki/%E8%97%8D" TargetMode="External"/><Relationship Id="rId4" Type="http://schemas.openxmlformats.org/officeDocument/2006/relationships/hyperlink" Target="https://zh.wikipedia.org/wiki/%E7%B6%A0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zh.wikipedia.org/wiki/%E6%92%92%E5%A5%87%E8%90%8A%E9%9B%85%E6%97%8F#%E8%AA%9E%E8%A8%80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TMR1sDLJskw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-152400"/>
            <a:ext cx="11398174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TW" altLang="en-US" b="1" dirty="0">
                <a:ln w="6600">
                  <a:noFill/>
                  <a:prstDash val="solid"/>
                </a:ln>
                <a:effectLst>
                  <a:outerShdw dist="38100" dir="2700000" algn="tl" rotWithShape="0">
                    <a:srgbClr val="FF000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原住民族部落延緩失能種子教師</a:t>
            </a:r>
            <a:r>
              <a:rPr lang="en-US" altLang="zh-TW" b="1" dirty="0">
                <a:ln w="6600">
                  <a:noFill/>
                  <a:prstDash val="solid"/>
                </a:ln>
                <a:effectLst>
                  <a:outerShdw dist="38100" dir="2700000" algn="tl" rotWithShape="0">
                    <a:srgbClr val="FF000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b="1" dirty="0">
                <a:ln w="6600">
                  <a:noFill/>
                  <a:prstDash val="solid"/>
                </a:ln>
                <a:effectLst>
                  <a:outerShdw dist="38100" dir="2700000" algn="tl" rotWithShape="0">
                    <a:srgbClr val="FF000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dirty="0">
                <a:ln w="6600">
                  <a:noFill/>
                  <a:prstDash val="solid"/>
                </a:ln>
                <a:effectLst>
                  <a:outerShdw dist="38100" dir="2700000" algn="tl" rotWithShape="0">
                    <a:srgbClr val="FF000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線上課程</a:t>
            </a: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1" y="4860479"/>
            <a:ext cx="12192000" cy="12698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en-US" altLang="zh-TW" sz="28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 descr="http://www.tchca68.org/logo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034"/>
          <a:stretch/>
        </p:blipFill>
        <p:spPr bwMode="auto">
          <a:xfrm>
            <a:off x="-152400" y="-23256"/>
            <a:ext cx="1364132" cy="1305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副標題 3"/>
          <p:cNvSpPr>
            <a:spLocks noGrp="1"/>
          </p:cNvSpPr>
          <p:nvPr>
            <p:ph type="subTitle" idx="1"/>
          </p:nvPr>
        </p:nvSpPr>
        <p:spPr>
          <a:xfrm>
            <a:off x="1905000" y="3810000"/>
            <a:ext cx="9144000" cy="2215991"/>
          </a:xfrm>
        </p:spPr>
        <p:txBody>
          <a:bodyPr/>
          <a:lstStyle/>
          <a:p>
            <a:r>
              <a:rPr lang="zh-TW" altLang="en-US" sz="3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第十三組 </a:t>
            </a:r>
            <a:endParaRPr lang="en-US" altLang="zh-TW" sz="36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indent="1882775" algn="l"/>
            <a:r>
              <a:rPr lang="zh-TW" altLang="en-US" sz="3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組長：溫昌霖</a:t>
            </a:r>
            <a:endParaRPr lang="en-US" altLang="zh-TW" sz="36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indent="1882775" algn="l"/>
            <a:r>
              <a:rPr lang="zh-TW" altLang="en-US" sz="3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報告者：</a:t>
            </a:r>
            <a:r>
              <a:rPr lang="zh-TW" altLang="en-US" sz="36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吳徐揚恩</a:t>
            </a:r>
            <a:endParaRPr lang="en-US" altLang="zh-TW" sz="36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 indent="1882775" algn="l"/>
            <a:r>
              <a:rPr lang="zh-TW" altLang="en-US" sz="3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組員：李春美、怡懋</a:t>
            </a:r>
            <a:r>
              <a:rPr lang="en-US" altLang="zh-TW" sz="3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‧</a:t>
            </a:r>
            <a:r>
              <a:rPr lang="zh-TW" altLang="en-US" sz="3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蘇米 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333750" y="2743200"/>
            <a:ext cx="62864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54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zh-TW" altLang="en-US" sz="5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愛</a:t>
            </a:r>
            <a:r>
              <a:rPr lang="zh-TW" altLang="en-US" sz="54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重啟航</a:t>
            </a:r>
            <a:r>
              <a:rPr lang="en-US" altLang="zh-TW" sz="54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54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「手書」</a:t>
            </a:r>
            <a:endParaRPr lang="zh-TW" altLang="en-US" sz="5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828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我的生命線</a:t>
            </a:r>
            <a:r>
              <a:rPr lang="en-US" altLang="zh-TW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手書</a:t>
            </a:r>
            <a:endParaRPr lang="zh-TW" altLang="en-US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" name="vue_saved">
            <a:hlinkClick r:id="" action="ppaction://media"/>
          </p:cNvPr>
          <p:cNvPicPr>
            <a:picLocks noGrp="1" noChangeAspect="1"/>
          </p:cNvPicPr>
          <p:nvPr>
            <p:ph sz="half" idx="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13585" y="1577338"/>
            <a:ext cx="6126015" cy="4882979"/>
          </a:xfr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39"/>
          <a:stretch/>
        </p:blipFill>
        <p:spPr>
          <a:xfrm rot="16200000">
            <a:off x="545323" y="1062036"/>
            <a:ext cx="4882976" cy="591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3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99996" y="468907"/>
            <a:ext cx="9144000" cy="923330"/>
          </a:xfrm>
        </p:spPr>
        <p:txBody>
          <a:bodyPr/>
          <a:lstStyle/>
          <a:p>
            <a:r>
              <a:rPr lang="zh-TW" altLang="en-US" dirty="0" smtClean="0"/>
              <a:t>歲時祭儀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685800" y="1295400"/>
            <a:ext cx="10744200" cy="5909310"/>
          </a:xfrm>
        </p:spPr>
        <p:txBody>
          <a:bodyPr/>
          <a:lstStyle/>
          <a:p>
            <a:pPr algn="l"/>
            <a:r>
              <a:rPr lang="zh-TW" altLang="en-US" b="1" dirty="0"/>
              <a:t>播粟祭</a:t>
            </a:r>
          </a:p>
          <a:p>
            <a:pPr algn="l"/>
            <a:r>
              <a:rPr lang="zh-TW" altLang="en-US" b="1" dirty="0"/>
              <a:t>成年祭</a:t>
            </a:r>
          </a:p>
          <a:p>
            <a:pPr algn="l"/>
            <a:r>
              <a:rPr lang="zh-TW" altLang="en-US" b="1" dirty="0"/>
              <a:t>豐年祭</a:t>
            </a:r>
          </a:p>
          <a:p>
            <a:pPr algn="l"/>
            <a:r>
              <a:rPr lang="zh-TW" altLang="en-US" b="1" dirty="0"/>
              <a:t>收藏祭</a:t>
            </a:r>
          </a:p>
          <a:p>
            <a:pPr algn="l"/>
            <a:r>
              <a:rPr lang="zh-TW" altLang="en-US" b="1" dirty="0"/>
              <a:t>獵首祭</a:t>
            </a:r>
          </a:p>
          <a:p>
            <a:pPr algn="l"/>
            <a:r>
              <a:rPr lang="zh-TW" altLang="en-US" b="1" dirty="0"/>
              <a:t>巴拉瑪火神</a:t>
            </a:r>
            <a:r>
              <a:rPr lang="zh-TW" altLang="en-US" b="1" dirty="0" smtClean="0"/>
              <a:t>祭</a:t>
            </a:r>
            <a:r>
              <a:rPr lang="en-US" altLang="zh-TW" b="1" dirty="0" smtClean="0"/>
              <a:t>-128</a:t>
            </a:r>
            <a:r>
              <a:rPr lang="zh-TW" altLang="en-US" b="1" dirty="0" smtClean="0"/>
              <a:t>年後，在國福里重新恢復舉辦</a:t>
            </a:r>
            <a:r>
              <a:rPr lang="en-US" altLang="zh-TW" dirty="0">
                <a:hlinkClick r:id="rId2"/>
              </a:rPr>
              <a:t>https://www.youtube.com/watch?v=0XO4oNaJLpI</a:t>
            </a:r>
            <a:endParaRPr lang="en-US" altLang="zh-TW" b="1" dirty="0" smtClean="0"/>
          </a:p>
          <a:p>
            <a:pPr algn="l"/>
            <a:r>
              <a:rPr lang="zh-TW" altLang="en-US" dirty="0"/>
              <a:t>巴拉瑪火神祭與傳統豐年祭不同，為撒奇來雅族後人對祖先的追思祭典。 祭典中共有七道法禮，並以</a:t>
            </a:r>
            <a:r>
              <a:rPr lang="zh-TW" altLang="en-US" dirty="0">
                <a:hlinkClick r:id="rId3" tooltip="紅"/>
              </a:rPr>
              <a:t>紅</a:t>
            </a:r>
            <a:r>
              <a:rPr lang="zh-TW" altLang="en-US" dirty="0"/>
              <a:t>、</a:t>
            </a:r>
            <a:r>
              <a:rPr lang="zh-TW" altLang="en-US" dirty="0">
                <a:hlinkClick r:id="rId4" tooltip="綠"/>
              </a:rPr>
              <a:t>綠</a:t>
            </a:r>
            <a:r>
              <a:rPr lang="zh-TW" altLang="en-US" dirty="0"/>
              <a:t>、</a:t>
            </a:r>
            <a:r>
              <a:rPr lang="zh-TW" altLang="en-US" dirty="0">
                <a:hlinkClick r:id="rId5" tooltip="藍"/>
              </a:rPr>
              <a:t>藍</a:t>
            </a:r>
            <a:r>
              <a:rPr lang="zh-TW" altLang="en-US" dirty="0"/>
              <a:t>、</a:t>
            </a:r>
            <a:r>
              <a:rPr lang="zh-TW" altLang="en-US" dirty="0">
                <a:hlinkClick r:id="rId6" tooltip="白"/>
              </a:rPr>
              <a:t>白</a:t>
            </a:r>
            <a:r>
              <a:rPr lang="zh-TW" altLang="en-US" dirty="0"/>
              <a:t>、</a:t>
            </a:r>
            <a:r>
              <a:rPr lang="zh-TW" altLang="en-US" dirty="0">
                <a:hlinkClick r:id="rId7" tooltip="黑"/>
              </a:rPr>
              <a:t>黑</a:t>
            </a:r>
            <a:r>
              <a:rPr lang="zh-TW" altLang="en-US" dirty="0"/>
              <a:t>五色使者祈福。 紅色使者以紅花在額頭開啟靈魂之眼，迎接火神，傳承智慧； 綠色使者以刺竹除穢，藉由刺竹拍打，去除厄運及晦氣； 藍色使者以酒解除族人心靈與智慧的鳩渴； 白色使者代表火神光照，透過點燃火把，表示祖先交付的薪傳，並為族人點燃光明的未來； 黑色使者則以炭塗黑表示隱身，讓惡靈、厄運無法靠近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pPr algn="l"/>
            <a:r>
              <a:rPr lang="en-US" altLang="zh-TW" dirty="0">
                <a:hlinkClick r:id="rId8"/>
              </a:rPr>
              <a:t>https://www.youtube.com/watch?v=jVXbDijaNFI</a:t>
            </a:r>
            <a:endParaRPr lang="en-US" altLang="zh-TW" b="1" dirty="0" smtClean="0"/>
          </a:p>
          <a:p>
            <a:pPr algn="l"/>
            <a:endParaRPr lang="zh-TW" altLang="en-US" b="1" dirty="0"/>
          </a:p>
          <a:p>
            <a:pPr algn="l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38471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8001000" y="3534370"/>
            <a:ext cx="4191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hlinkClick r:id="rId2"/>
              </a:rPr>
              <a:t>https://zh.wikipedia.org/wiki/%E6%92%92%E5%A5%87%E8%90%8A%E9%9B%85%E6%97%8F#%E8%AA%9E%E8%A8%80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"/>
            <a:ext cx="5791200" cy="612844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381000"/>
            <a:ext cx="6400800" cy="6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624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1668350" y="1962790"/>
            <a:ext cx="8855301" cy="368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7000"/>
              </a:lnSpc>
            </a:pP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主題心智圖</a:t>
            </a:r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設計與族群概念</a:t>
            </a: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</a:p>
          <a:p>
            <a:pPr>
              <a:lnSpc>
                <a:spcPts val="7000"/>
              </a:lnSpc>
            </a:pP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週</a:t>
            </a:r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課程</a:t>
            </a:r>
            <a:endParaRPr lang="en-US" altLang="zh-TW" sz="4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ts val="7000"/>
              </a:lnSpc>
            </a:pPr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三、分享</a:t>
            </a: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主題與單週課程設計之</a:t>
            </a:r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重點</a:t>
            </a:r>
            <a:endParaRPr lang="en-US" altLang="zh-TW" sz="4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ts val="7000"/>
              </a:lnSpc>
            </a:pPr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四、影片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4267200" y="901520"/>
            <a:ext cx="36576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u="dbl" dirty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課程大綱</a:t>
            </a:r>
            <a:endParaRPr lang="en-US" altLang="zh-TW" sz="4400" b="1" u="dbl" dirty="0"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1848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62200" y="365126"/>
            <a:ext cx="9889066" cy="1048808"/>
          </a:xfrm>
        </p:spPr>
        <p:txBody>
          <a:bodyPr>
            <a:normAutofit/>
          </a:bodyPr>
          <a:lstStyle/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懷舊創新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心智圖與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週課程設計</a:t>
            </a:r>
            <a:endParaRPr lang="zh-TW" altLang="en-US" dirty="0">
              <a:solidFill>
                <a:srgbClr val="FF0000"/>
              </a:solidFill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85" y="1143000"/>
            <a:ext cx="11669227" cy="522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922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048000" y="1447800"/>
            <a:ext cx="6748145" cy="696594"/>
          </a:xfrm>
        </p:spPr>
        <p:txBody>
          <a:bodyPr/>
          <a:lstStyle/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多桑的代辦事項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05000" y="2895600"/>
            <a:ext cx="8534400" cy="861774"/>
          </a:xfrm>
        </p:spPr>
        <p:txBody>
          <a:bodyPr/>
          <a:lstStyle/>
          <a:p>
            <a:r>
              <a:rPr lang="en-US" altLang="zh-TW" sz="2800" dirty="0">
                <a:hlinkClick r:id="rId2"/>
              </a:rPr>
              <a:t>https://</a:t>
            </a:r>
            <a:r>
              <a:rPr lang="en-US" altLang="zh-TW" sz="2800" dirty="0" smtClean="0">
                <a:hlinkClick r:id="rId2"/>
              </a:rPr>
              <a:t>www.youtube.com/watch?v=TMR1sDLJskw</a:t>
            </a:r>
            <a:endParaRPr lang="en-US" altLang="zh-TW" sz="2800" dirty="0" smtClean="0"/>
          </a:p>
          <a:p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0787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02196" y="304800"/>
            <a:ext cx="9785033" cy="1354217"/>
          </a:xfrm>
        </p:spPr>
        <p:txBody>
          <a:bodyPr/>
          <a:lstStyle/>
          <a:p>
            <a:r>
              <a:rPr lang="en-US" altLang="zh-TW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formal Roman" panose="030604020304060B0204" pitchFamily="66" charset="0"/>
                <a:ea typeface="微軟正黑體" panose="020B0604030504040204" pitchFamily="34" charset="-120"/>
              </a:rPr>
              <a:t>SAKIZAYA</a:t>
            </a:r>
            <a:r>
              <a:rPr lang="zh-TW" alt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的時光迴廊 </a:t>
            </a:r>
            <a:r>
              <a:rPr lang="en-US" altLang="zh-TW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代辦事項</a:t>
            </a:r>
            <a:r>
              <a:rPr lang="en-US" altLang="zh-TW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手書</a:t>
            </a:r>
            <a:r>
              <a:rPr lang="en-US" altLang="zh-TW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" name="資料庫圖表 3"/>
          <p:cNvGraphicFramePr/>
          <p:nvPr>
            <p:extLst>
              <p:ext uri="{D42A27DB-BD31-4B8C-83A1-F6EECF244321}">
                <p14:modId xmlns:p14="http://schemas.microsoft.com/office/powerpoint/2010/main" val="1167770845"/>
              </p:ext>
            </p:extLst>
          </p:nvPr>
        </p:nvGraphicFramePr>
        <p:xfrm>
          <a:off x="558297" y="256563"/>
          <a:ext cx="10231120" cy="3657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向右箭號 4"/>
          <p:cNvSpPr/>
          <p:nvPr/>
        </p:nvSpPr>
        <p:spPr>
          <a:xfrm>
            <a:off x="523240" y="2667000"/>
            <a:ext cx="11430000" cy="1708087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讓生命重啟航</a:t>
            </a:r>
            <a:endParaRPr lang="zh-TW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0" y="3921760"/>
            <a:ext cx="5785671" cy="2684015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" y="3921760"/>
            <a:ext cx="4800600" cy="261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158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14600" y="324124"/>
            <a:ext cx="6748145" cy="1323439"/>
          </a:xfrm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/>
            </a:pPr>
            <a:r>
              <a:rPr lang="zh-TW" altLang="en-US" sz="32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生命重</a:t>
            </a:r>
            <a:r>
              <a:rPr lang="zh-TW" altLang="en-US" sz="3200" b="1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啟航</a:t>
            </a:r>
            <a:r>
              <a:rPr lang="en-US" altLang="zh-TW" sz="32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/>
            </a:r>
            <a:br>
              <a:rPr lang="en-US" altLang="zh-TW" sz="32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</a:br>
            <a:endParaRPr lang="zh-TW" altLang="en-US" sz="54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6559661"/>
              </p:ext>
            </p:extLst>
          </p:nvPr>
        </p:nvGraphicFramePr>
        <p:xfrm>
          <a:off x="5080" y="838200"/>
          <a:ext cx="12186919" cy="6009316"/>
        </p:xfrm>
        <a:graphic>
          <a:graphicData uri="http://schemas.openxmlformats.org/drawingml/2006/table">
            <a:tbl>
              <a:tblPr firstRow="1" bandRow="1"/>
              <a:tblGrid>
                <a:gridCol w="142901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859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90181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537500"/>
              </a:tblGrid>
              <a:tr h="570202">
                <a:tc>
                  <a:txBody>
                    <a:bodyPr/>
                    <a:lstStyle>
                      <a:lvl1pPr marL="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zh-TW" altLang="en-US" sz="2400" b="1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週次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zh-TW" altLang="en-US" sz="2400" b="1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主題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教學策略</a:t>
                      </a:r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247226">
                <a:tc rowSpan="4"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自愛</a:t>
                      </a:r>
                      <a:endParaRPr lang="en-US" altLang="zh-TW" sz="24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ctr"/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~</a:t>
                      </a:r>
                    </a:p>
                    <a:p>
                      <a:pPr algn="ctr"/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孩童期</a:t>
                      </a:r>
                      <a:endParaRPr lang="en-US" altLang="zh-TW" sz="24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ctr"/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2400" b="1" dirty="0" err="1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wawa</a:t>
                      </a:r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zh-TW" altLang="en-US" sz="2400" b="1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第一週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zh-TW" altLang="en-US" sz="2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準備啟航</a:t>
                      </a:r>
                      <a:endParaRPr lang="en-US" altLang="zh-TW" sz="24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l"/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</a:t>
                      </a:r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準備</a:t>
                      </a:r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</a:t>
                      </a:r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照相或錄影、錄音機</a:t>
                      </a:r>
                      <a:endParaRPr lang="en-US" altLang="zh-TW" sz="24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l"/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</a:t>
                      </a:r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筆記本</a:t>
                      </a:r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作畫</a:t>
                      </a:r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貼照片</a:t>
                      </a:r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文字等</a:t>
                      </a:r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9215" indent="0">
                        <a:lnSpc>
                          <a:spcPct val="100000"/>
                        </a:lnSpc>
                        <a:buSzPct val="94444"/>
                        <a:buNone/>
                        <a:tabLst>
                          <a:tab pos="231775" algn="l"/>
                        </a:tabLst>
                      </a:pPr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生命意義量表</a:t>
                      </a:r>
                      <a:endParaRPr lang="en-US" altLang="zh-TW" sz="24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69215" indent="0">
                        <a:lnSpc>
                          <a:spcPct val="100000"/>
                        </a:lnSpc>
                        <a:buSzPct val="94444"/>
                        <a:buNone/>
                        <a:tabLst>
                          <a:tab pos="231775" algn="l"/>
                        </a:tabLst>
                      </a:pPr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代辦手書</a:t>
                      </a:r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空白</a:t>
                      </a:r>
                      <a:r>
                        <a:rPr lang="en-US" altLang="zh-TW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518688">
                <a:tc vMerge="1">
                  <a:txBody>
                    <a:bodyPr/>
                    <a:lstStyle/>
                    <a:p>
                      <a:pPr algn="ctr"/>
                      <a:endParaRPr lang="zh-TW" altLang="en-US" sz="24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24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第二週</a:t>
                      </a:r>
                      <a:endParaRPr kumimoji="0" lang="en-US" altLang="zh-TW" sz="2400" b="1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algn="ctr"/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2800" b="1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我的生命故事線</a:t>
                      </a:r>
                      <a:endParaRPr lang="zh-TW" altLang="en-US" sz="28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0" marR="0" marT="254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</a:t>
                      </a:r>
                      <a:r>
                        <a:rPr lang="zh-TW" altLang="en-US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設計自己的本子</a:t>
                      </a:r>
                      <a:endParaRPr lang="en-US" altLang="zh-TW" sz="18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r>
                        <a:rPr lang="en-US" altLang="zh-TW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</a:t>
                      </a:r>
                      <a:r>
                        <a:rPr lang="zh-TW" altLang="en-US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以熟悉的族群顏色代表不同生命階段，並搭配人生高峰與轉折點。</a:t>
                      </a:r>
                      <a:endParaRPr lang="en-US" altLang="zh-TW" sz="18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r>
                        <a:rPr lang="en-US" altLang="zh-TW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3.</a:t>
                      </a:r>
                      <a:r>
                        <a:rPr lang="zh-TW" altLang="en-US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分享自己的生命 故事，特別是影響自己的重大事件</a:t>
                      </a:r>
                      <a:endParaRPr lang="en-US" altLang="zh-TW" sz="18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r>
                        <a:rPr lang="en-US" altLang="zh-TW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4.</a:t>
                      </a:r>
                      <a:r>
                        <a:rPr lang="zh-TW" altLang="en-US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圓夢的期帶</a:t>
                      </a:r>
                      <a:r>
                        <a:rPr lang="en-US" altLang="zh-TW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代辦事項→手書</a:t>
                      </a:r>
                      <a:endParaRPr lang="zh-TW" altLang="en-US" sz="18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082928">
                <a:tc vMerge="1">
                  <a:txBody>
                    <a:bodyPr/>
                    <a:lstStyle/>
                    <a:p>
                      <a:pPr algn="ctr"/>
                      <a:endParaRPr lang="zh-TW" altLang="en-US" sz="24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第三週</a:t>
                      </a:r>
                      <a:endParaRPr lang="en-US" altLang="zh-TW" sz="24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lang="en-US" altLang="zh-TW" sz="2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rlito"/>
                        </a:rPr>
                        <a:t>~</a:t>
                      </a:r>
                      <a:r>
                        <a:rPr lang="en-US" altLang="zh-TW" sz="2400" b="1" dirty="0" err="1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rlito"/>
                        </a:rPr>
                        <a:t>wawa</a:t>
                      </a:r>
                      <a:r>
                        <a:rPr lang="zh-TW" altLang="en-US" sz="2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rlito"/>
                        </a:rPr>
                        <a:t>的線</a:t>
                      </a:r>
                      <a:r>
                        <a:rPr lang="en-US" altLang="zh-TW" sz="2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rlito"/>
                        </a:rPr>
                        <a:t>~</a:t>
                      </a:r>
                    </a:p>
                    <a:p>
                      <a:pPr algn="l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lang="en-US" altLang="zh-TW" sz="1200" b="1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Carlito"/>
                      </a:endParaRPr>
                    </a:p>
                    <a:p>
                      <a:pPr algn="l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lang="en-US" altLang="zh-TW" sz="2400" b="1" dirty="0" err="1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rlito"/>
                        </a:rPr>
                        <a:t>wawa</a:t>
                      </a:r>
                      <a:r>
                        <a:rPr lang="zh-TW" altLang="en-US" sz="24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rlito"/>
                        </a:rPr>
                        <a:t>的</a:t>
                      </a:r>
                      <a:r>
                        <a:rPr lang="en-US" altLang="zh-TW" sz="2400" b="1" dirty="0" err="1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rlito"/>
                        </a:rPr>
                        <a:t>Luma</a:t>
                      </a:r>
                      <a:r>
                        <a:rPr lang="en-US" altLang="zh-TW" sz="24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rlito"/>
                        </a:rPr>
                        <a:t>(</a:t>
                      </a:r>
                      <a:r>
                        <a:rPr lang="zh-TW" altLang="en-US" sz="24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rlito"/>
                        </a:rPr>
                        <a:t>家</a:t>
                      </a:r>
                      <a:r>
                        <a:rPr lang="en-US" altLang="zh-TW" sz="24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rlito"/>
                        </a:rPr>
                        <a:t>)</a:t>
                      </a:r>
                    </a:p>
                  </a:txBody>
                  <a:tcPr marL="0" marR="0" marT="254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9215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4444"/>
                        <a:buFontTx/>
                        <a:buNone/>
                        <a:tabLst>
                          <a:tab pos="231775" algn="l"/>
                        </a:tabLst>
                        <a:defRPr/>
                      </a:pPr>
                      <a:r>
                        <a:rPr lang="en-US" altLang="zh-TW" sz="20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</a:t>
                      </a:r>
                      <a:r>
                        <a:rPr lang="zh-TW" altLang="en-US" sz="20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照片說故事</a:t>
                      </a:r>
                      <a:r>
                        <a:rPr lang="en-US" altLang="zh-TW" sz="20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kumimoji="0" lang="zh-TW" altLang="en-US" sz="20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繪畫</a:t>
                      </a:r>
                      <a:r>
                        <a:rPr kumimoji="0" lang="en-US" altLang="zh-TW" sz="20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altLang="en-US" sz="20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憶童年</a:t>
                      </a:r>
                      <a:endParaRPr lang="en-US" altLang="zh-TW" sz="2000" b="1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69215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4444"/>
                        <a:buFontTx/>
                        <a:buNone/>
                        <a:tabLst>
                          <a:tab pos="231775" algn="l"/>
                        </a:tabLst>
                        <a:defRPr/>
                      </a:pPr>
                      <a:r>
                        <a:rPr lang="en-US" altLang="zh-TW" sz="20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2.wawa</a:t>
                      </a:r>
                      <a:r>
                        <a:rPr lang="zh-TW" altLang="en-US" sz="20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的童玩</a:t>
                      </a:r>
                      <a:r>
                        <a:rPr lang="en-US" altLang="zh-TW" sz="2000" b="1" i="0" u="none" dirty="0" err="1" smtClean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Sapibalakas</a:t>
                      </a:r>
                      <a:r>
                        <a:rPr lang="zh-TW" altLang="en-US" sz="2000" b="1" i="0" u="none" dirty="0" smtClean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 </a:t>
                      </a:r>
                      <a:r>
                        <a:rPr lang="en-US" altLang="zh-TW" sz="2000" b="1" i="0" u="none" dirty="0" smtClean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(</a:t>
                      </a:r>
                      <a:r>
                        <a:rPr lang="zh-TW" altLang="en-US" sz="2000" b="1" i="0" dirty="0" smtClean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陀螺</a:t>
                      </a:r>
                      <a:r>
                        <a:rPr lang="en-US" altLang="zh-TW" sz="2000" b="1" i="0" dirty="0" smtClean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)</a:t>
                      </a:r>
                      <a:endParaRPr lang="en-US" altLang="zh-TW" sz="2000" b="1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69215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Pct val="94444"/>
                        <a:buFontTx/>
                        <a:buNone/>
                        <a:tabLst>
                          <a:tab pos="231775" algn="l"/>
                        </a:tabLst>
                        <a:defRPr/>
                      </a:pPr>
                      <a:r>
                        <a:rPr lang="en-US" altLang="zh-TW" sz="20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3.Sakizaya</a:t>
                      </a:r>
                      <a:r>
                        <a:rPr lang="zh-TW" altLang="en-US" sz="20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家庭樣態</a:t>
                      </a:r>
                      <a:endParaRPr sz="20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WenQuanYi Micro Hei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25520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第四週</a:t>
                      </a:r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Linux Libertine Display G" panose="02000503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/>
                      <a:r>
                        <a:rPr lang="en-US" altLang="zh-TW" sz="24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[</a:t>
                      </a:r>
                      <a:r>
                        <a:rPr lang="zh-TW" altLang="en-US" sz="24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第一個代辦事項</a:t>
                      </a:r>
                      <a:r>
                        <a:rPr lang="en-US" altLang="zh-TW" sz="24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]</a:t>
                      </a:r>
                    </a:p>
                    <a:p>
                      <a:pPr algn="l"/>
                      <a:r>
                        <a:rPr lang="zh-TW" altLang="en-US" sz="2400" b="1" i="0" u="none" dirty="0" smtClean="0">
                          <a:solidFill>
                            <a:srgbClr val="2F2F2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手書</a:t>
                      </a:r>
                      <a:r>
                        <a:rPr lang="en-US" altLang="zh-TW" sz="2400" b="1" i="0" u="none" dirty="0" smtClean="0">
                          <a:solidFill>
                            <a:srgbClr val="2F2F2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:</a:t>
                      </a:r>
                      <a:r>
                        <a:rPr lang="en-US" altLang="zh-TW" sz="24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wama/</a:t>
                      </a:r>
                      <a:r>
                        <a:rPr lang="en-US" altLang="zh-TW" sz="2400" b="1" dirty="0" err="1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wina</a:t>
                      </a:r>
                      <a:r>
                        <a:rPr lang="en-US" altLang="zh-TW" sz="24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24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或任何親密的家人</a:t>
                      </a:r>
                      <a:r>
                        <a:rPr lang="en-US" altLang="zh-TW" sz="24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r>
                        <a:rPr lang="zh-TW" altLang="en-US" sz="24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我有話要說</a:t>
                      </a:r>
                      <a:endParaRPr lang="en-US" altLang="zh-TW" sz="2400" b="1" i="0" u="none" dirty="0" smtClean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Linux Libertine Display G" panose="02000503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1.wama</a:t>
                      </a:r>
                      <a:r>
                        <a:rPr lang="zh-TW" altLang="en-US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，我要說</a:t>
                      </a:r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….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2.w</a:t>
                      </a:r>
                      <a:r>
                        <a:rPr kumimoji="0" lang="en-US" altLang="zh-TW" sz="18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ina</a:t>
                      </a:r>
                      <a:r>
                        <a:rPr lang="zh-TW" altLang="en-US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， 我要說</a:t>
                      </a:r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….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3.</a:t>
                      </a:r>
                      <a:r>
                        <a:rPr lang="zh-TW" altLang="en-US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引導父母對長者孩童時期的影響</a:t>
                      </a:r>
                      <a:r>
                        <a:rPr lang="en-US" altLang="zh-TW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…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4.</a:t>
                      </a:r>
                      <a:r>
                        <a:rPr lang="zh-TW" altLang="en-US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事件引導</a:t>
                      </a:r>
                      <a:r>
                        <a:rPr lang="en-US" altLang="zh-TW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-</a:t>
                      </a:r>
                      <a:r>
                        <a:rPr lang="zh-TW" altLang="en-US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媽媽煮的菜</a:t>
                      </a:r>
                      <a:r>
                        <a:rPr lang="en-US" altLang="zh-TW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..</a:t>
                      </a:r>
                      <a:r>
                        <a:rPr lang="zh-TW" altLang="en-US" sz="1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爸爸教導的狩獵等</a:t>
                      </a:r>
                      <a:r>
                        <a:rPr lang="en-US" altLang="zh-TW" sz="1800" b="1" dirty="0" smtClean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…(</a:t>
                      </a:r>
                      <a:r>
                        <a:rPr lang="zh-TW" altLang="en-US" sz="1800" b="1" dirty="0" smtClean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愛</a:t>
                      </a:r>
                      <a:r>
                        <a:rPr lang="en-US" altLang="zh-TW" sz="1800" b="1" dirty="0" smtClean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-</a:t>
                      </a:r>
                      <a:r>
                        <a:rPr lang="zh-TW" altLang="en-US" sz="1800" b="1" dirty="0" smtClean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感恩、遺憾</a:t>
                      </a:r>
                      <a:r>
                        <a:rPr lang="en-US" altLang="zh-TW" sz="1800" b="1" dirty="0" smtClean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-</a:t>
                      </a:r>
                      <a:r>
                        <a:rPr lang="zh-TW" altLang="en-US" sz="1800" b="1" dirty="0" smtClean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未說出口</a:t>
                      </a:r>
                      <a:r>
                        <a:rPr lang="en-US" altLang="zh-TW" sz="1800" b="1" dirty="0" smtClean="0">
                          <a:solidFill>
                            <a:srgbClr val="FF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Linux Libertine Display G" panose="02000503000000000000" pitchFamily="2" charset="0"/>
                        </a:rPr>
                        <a:t>)</a:t>
                      </a:r>
                      <a:endParaRPr lang="en-US" altLang="zh-TW" sz="2000" b="1" dirty="0" smtClean="0">
                        <a:solidFill>
                          <a:srgbClr val="FF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Linux Libertine Display G" panose="02000503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3277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844112"/>
              </p:ext>
            </p:extLst>
          </p:nvPr>
        </p:nvGraphicFramePr>
        <p:xfrm>
          <a:off x="0" y="304800"/>
          <a:ext cx="12192000" cy="6554635"/>
        </p:xfrm>
        <a:graphic>
          <a:graphicData uri="http://schemas.openxmlformats.org/drawingml/2006/table">
            <a:tbl>
              <a:tblPr firstRow="1" bandRow="1"/>
              <a:tblGrid>
                <a:gridCol w="209662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085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4319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943600"/>
              </a:tblGrid>
              <a:tr h="771328">
                <a:tc>
                  <a:txBody>
                    <a:bodyPr/>
                    <a:lstStyle>
                      <a:lvl1pPr marL="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zh-TW" altLang="en-US" sz="24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週次</a:t>
                      </a:r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zh-TW" altLang="en-US" sz="24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主題</a:t>
                      </a:r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教學策略</a:t>
                      </a:r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558083">
                <a:tc rowSpan="2"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2800" b="1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勤奮</a:t>
                      </a:r>
                      <a:endParaRPr lang="en-US" altLang="zh-TW" sz="2800" b="1" i="0" u="none" strike="noStrike" dirty="0" smtClean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  <a:p>
                      <a:pPr algn="ctr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altLang="zh-TW" sz="2800" b="1" i="0" u="none" strike="noStrike" dirty="0" smtClean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i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青年期</a:t>
                      </a:r>
                      <a:endParaRPr lang="zh-TW" altLang="en-US" sz="2400" b="1" dirty="0" smtClean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  <a:p>
                      <a:pPr algn="ctr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altLang="zh-TW" sz="2400" b="1" i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Masatrot</a:t>
                      </a:r>
                      <a:endParaRPr lang="en-US" altLang="zh-TW" sz="2400" b="1" i="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  <a:p>
                      <a:pPr algn="ctr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altLang="zh-TW" sz="2400" b="1" i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(15-23</a:t>
                      </a:r>
                      <a:r>
                        <a:rPr lang="zh-TW" altLang="en-US" sz="2400" b="1" i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歲</a:t>
                      </a:r>
                      <a:r>
                        <a:rPr lang="en-US" altLang="zh-TW" sz="2400" b="1" i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2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第五週</a:t>
                      </a:r>
                      <a:endParaRPr lang="zh-TW" altLang="en-US" sz="28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2800" b="1" i="0" u="none" dirty="0" smtClean="0">
                          <a:solidFill>
                            <a:srgbClr val="2F2F2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手書</a:t>
                      </a:r>
                      <a:r>
                        <a:rPr lang="en-US" altLang="zh-TW" sz="2800" b="1" i="0" u="none" dirty="0" smtClean="0">
                          <a:solidFill>
                            <a:srgbClr val="2F2F2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</a:t>
                      </a:r>
                      <a:r>
                        <a:rPr lang="zh-TW" altLang="en-US" sz="2800" b="1" i="0" u="none" dirty="0" smtClean="0">
                          <a:solidFill>
                            <a:srgbClr val="2F2F2F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我長大了</a:t>
                      </a:r>
                      <a:endParaRPr lang="en-US" altLang="zh-TW" sz="2800" b="1" i="0" u="none" dirty="0" smtClean="0">
                        <a:solidFill>
                          <a:srgbClr val="2F2F2F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以祭儀為主題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歲時祭儀迴廊</a:t>
                      </a:r>
                      <a:endParaRPr lang="en-US" altLang="zh-TW" sz="20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marR="0" indent="0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回憶程年禮過程所有祭儀</a:t>
                      </a:r>
                      <a:endParaRPr lang="en-US" altLang="zh-TW" sz="20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marR="0" indent="0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3.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講述祭儀時自己的看見與感動</a:t>
                      </a:r>
                      <a:r>
                        <a:rPr lang="en-US" altLang="zh-TW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引導人生價值轉變</a:t>
                      </a:r>
                      <a:r>
                        <a:rPr lang="en-US" altLang="zh-TW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</a:p>
                    <a:p>
                      <a:pPr marL="0" marR="0" indent="0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4.</a:t>
                      </a:r>
                      <a:r>
                        <a:rPr lang="zh-TW" altLang="en-US" sz="20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拼圖</a:t>
                      </a:r>
                      <a:r>
                        <a:rPr lang="en-US" altLang="zh-TW" sz="20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20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手書</a:t>
                      </a:r>
                      <a:r>
                        <a:rPr lang="en-US" altLang="zh-TW" sz="20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參與的照片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筆記本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彩色筆</a:t>
                      </a:r>
                      <a:endParaRPr lang="en-US" altLang="zh-TW" sz="20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774055">
                <a:tc vMerge="1">
                  <a:txBody>
                    <a:bodyPr/>
                    <a:lstStyle/>
                    <a:p>
                      <a:pPr algn="ctr"/>
                      <a:endParaRPr lang="zh-TW" altLang="en-US" sz="24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2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第六週</a:t>
                      </a:r>
                      <a:endParaRPr lang="zh-TW" altLang="en-US" sz="28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b="1" dirty="0" smtClean="0">
                          <a:solidFill>
                            <a:srgbClr val="7030A0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zh-TW" altLang="en-US" sz="2800" b="1" dirty="0" smtClean="0">
                          <a:solidFill>
                            <a:srgbClr val="7030A0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第二個代辦事項</a:t>
                      </a:r>
                      <a:r>
                        <a:rPr lang="en-US" altLang="zh-TW" sz="2800" b="1" dirty="0" smtClean="0">
                          <a:solidFill>
                            <a:srgbClr val="7030A0"/>
                          </a:solidFill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]</a:t>
                      </a:r>
                      <a:r>
                        <a:rPr lang="en-US" altLang="zh-TW" sz="2800" b="1" i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marL="0" marR="0" indent="0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b="1" i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Samaylayay</a:t>
                      </a:r>
                      <a:r>
                        <a:rPr lang="zh-TW" altLang="en-US" sz="2800" b="1" i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 </a:t>
                      </a:r>
                      <a:endParaRPr lang="en-US" altLang="zh-TW" sz="2800" b="1" i="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i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給青年期的自己</a:t>
                      </a:r>
                      <a:endParaRPr lang="en-US" altLang="zh-TW" sz="2800" b="1" dirty="0" smtClean="0">
                        <a:solidFill>
                          <a:srgbClr val="7030A0"/>
                        </a:solidFill>
                        <a:latin typeface="Times New Roman" panose="02020603050405020304" pitchFamily="18" charset="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254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9215" marR="0" lvl="0" indent="0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Pct val="94444"/>
                        <a:buFontTx/>
                        <a:buNone/>
                        <a:tabLst>
                          <a:tab pos="231775" algn="l"/>
                        </a:tabLst>
                        <a:defRPr/>
                      </a:pPr>
                      <a:r>
                        <a:rPr lang="en-US" altLang="zh-TW" sz="2000" b="1" dirty="0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※</a:t>
                      </a:r>
                      <a:r>
                        <a:rPr lang="zh-TW" altLang="en-US" sz="2000" b="1" dirty="0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用動作</a:t>
                      </a:r>
                      <a:r>
                        <a:rPr lang="en-US" altLang="zh-TW" sz="2000" b="1" dirty="0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+</a:t>
                      </a:r>
                      <a:r>
                        <a:rPr lang="zh-TW" altLang="en-US" sz="2000" b="1" dirty="0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照片</a:t>
                      </a:r>
                      <a:r>
                        <a:rPr lang="en-US" altLang="zh-TW" sz="2000" b="1" dirty="0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+</a:t>
                      </a:r>
                      <a:r>
                        <a:rPr lang="zh-TW" altLang="en-US" sz="2000" b="1" dirty="0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紀錄</a:t>
                      </a:r>
                      <a:endParaRPr lang="en-US" altLang="zh-TW" sz="2000" b="1" dirty="0" smtClean="0"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WenQuanYi Micro Hei"/>
                      </a:endParaRPr>
                    </a:p>
                    <a:p>
                      <a:pPr marL="69215" marR="0" lvl="0" indent="0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Pct val="94444"/>
                        <a:buFontTx/>
                        <a:buNone/>
                        <a:tabLst>
                          <a:tab pos="231775" algn="l"/>
                        </a:tabLst>
                        <a:defRPr/>
                      </a:pPr>
                      <a:r>
                        <a:rPr lang="en-US" altLang="zh-TW" sz="20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1.</a:t>
                      </a:r>
                      <a:r>
                        <a:rPr lang="zh-TW" altLang="en-US" sz="20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第一隻舞 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2.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第一首歌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/3.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第一隻獵物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/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織布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/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芒草掃把 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/4.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第一份美食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-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糯米糕</a:t>
                      </a:r>
                      <a:endParaRPr lang="en-US" altLang="zh-TW" sz="2000" b="0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WenQuanYi Micro Hei"/>
                      </a:endParaRPr>
                    </a:p>
                    <a:p>
                      <a:pPr marL="69215" marR="0" lvl="0" indent="0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Pct val="94444"/>
                        <a:buFontTx/>
                        <a:buNone/>
                        <a:tabLst>
                          <a:tab pos="231775" algn="l"/>
                        </a:tabLst>
                        <a:defRPr/>
                      </a:pPr>
                      <a:r>
                        <a:rPr lang="en-US" altLang="zh-TW" sz="2000" b="0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5.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繪畫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/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帶動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/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講述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/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筆記本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/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彩色筆</a:t>
                      </a:r>
                      <a:endParaRPr lang="en-US" altLang="zh-TW" sz="20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WenQuanYi Micro Hei"/>
                      </a:endParaRPr>
                    </a:p>
                    <a:p>
                      <a:pPr marL="69215" marR="0" lvl="0" indent="0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Pct val="94444"/>
                        <a:buFontTx/>
                        <a:buNone/>
                        <a:tabLst>
                          <a:tab pos="231775" algn="l"/>
                        </a:tabLst>
                        <a:defRPr/>
                      </a:pP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6.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面對青少年的自己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..</a:t>
                      </a:r>
                      <a:r>
                        <a:rPr lang="zh-TW" altLang="en-US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我要說</a:t>
                      </a:r>
                      <a:r>
                        <a:rPr lang="en-US" altLang="zh-TW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….(</a:t>
                      </a:r>
                      <a:r>
                        <a:rPr lang="zh-TW" altLang="en-US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手書</a:t>
                      </a:r>
                      <a:r>
                        <a:rPr lang="en-US" altLang="zh-TW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)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141566">
                <a:tc rowSpan="2"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3200" b="1" u="none" baseline="0" dirty="0" smtClean="0">
                          <a:solidFill>
                            <a:srgbClr val="C00000"/>
                          </a:solidFill>
                          <a:uFill>
                            <a:solidFill>
                              <a:srgbClr val="FF0000"/>
                            </a:solidFill>
                          </a:u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愛人</a:t>
                      </a:r>
                      <a:endParaRPr lang="en-US" altLang="zh-TW" sz="3200" b="1" u="none" baseline="0" dirty="0" smtClean="0">
                        <a:solidFill>
                          <a:srgbClr val="C00000"/>
                        </a:solidFill>
                        <a:uFill>
                          <a:solidFill>
                            <a:srgbClr val="FF0000"/>
                          </a:solidFill>
                        </a:u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  <a:p>
                      <a:pPr algn="ctr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wama/</a:t>
                      </a:r>
                      <a:r>
                        <a:rPr lang="en-US" altLang="zh-TW" sz="1800" b="1" dirty="0" err="1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wina</a:t>
                      </a:r>
                      <a:endParaRPr lang="en-US" altLang="zh-TW" sz="1800" b="1" u="none" baseline="0" dirty="0" smtClean="0">
                        <a:solidFill>
                          <a:srgbClr val="FF0000"/>
                        </a:solidFill>
                        <a:uFill>
                          <a:solidFill>
                            <a:srgbClr val="FF0000"/>
                          </a:solidFill>
                        </a:u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  <a:p>
                      <a:pPr algn="ctr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2800" b="1" u="none" baseline="0" dirty="0" smtClean="0">
                          <a:solidFill>
                            <a:schemeClr val="tx1"/>
                          </a:solidFill>
                          <a:uFill>
                            <a:solidFill>
                              <a:srgbClr val="FF0000"/>
                            </a:solidFill>
                          </a:u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成年期</a:t>
                      </a:r>
                      <a:endParaRPr lang="en-US" altLang="zh-TW" sz="2800" b="1" u="none" baseline="0" dirty="0" smtClean="0">
                        <a:solidFill>
                          <a:schemeClr val="tx1"/>
                        </a:solidFill>
                        <a:uFill>
                          <a:solidFill>
                            <a:srgbClr val="FF0000"/>
                          </a:solidFill>
                        </a:u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9144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第八週</a:t>
                      </a:r>
                      <a:endParaRPr lang="zh-TW" altLang="en-US" sz="28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[</a:t>
                      </a:r>
                      <a:r>
                        <a:rPr lang="zh-TW" altLang="en-US" sz="28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第三個代辦事項</a:t>
                      </a:r>
                      <a:r>
                        <a:rPr lang="en-US" altLang="zh-TW" sz="28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]</a:t>
                      </a:r>
                    </a:p>
                    <a:p>
                      <a:pPr marL="0" marR="0" indent="0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親情過五關</a:t>
                      </a:r>
                      <a:endParaRPr lang="en-US" altLang="zh-TW" sz="28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0" marR="0" marT="254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9215" marR="0" lvl="0" indent="0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Pct val="94444"/>
                        <a:buFontTx/>
                        <a:buNone/>
                        <a:tabLst>
                          <a:tab pos="231775" algn="l"/>
                        </a:tabLst>
                        <a:defRPr/>
                      </a:pPr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1.</a:t>
                      </a:r>
                      <a:r>
                        <a:rPr lang="zh-TW" altLang="en-US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運用桌遊設計出的親情過關任務</a:t>
                      </a:r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(</a:t>
                      </a:r>
                      <a:r>
                        <a:rPr lang="zh-TW" altLang="en-US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找出至少</a:t>
                      </a:r>
                      <a:r>
                        <a:rPr lang="zh-TW" altLang="en-US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五位重要的人</a:t>
                      </a:r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-</a:t>
                      </a:r>
                      <a:r>
                        <a:rPr lang="zh-TW" altLang="en-US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一起拍照或對方寫字</a:t>
                      </a:r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)</a:t>
                      </a:r>
                      <a:r>
                        <a:rPr lang="zh-TW" altLang="en-US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。</a:t>
                      </a:r>
                      <a:endParaRPr lang="en-US" altLang="zh-TW" sz="1800" b="1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WenQuanYi Micro Hei"/>
                      </a:endParaRPr>
                    </a:p>
                    <a:p>
                      <a:pPr marL="69215" marR="0" indent="0" algn="l" defTabSz="9144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412750" algn="l"/>
                          <a:tab pos="413384" algn="l"/>
                        </a:tabLst>
                        <a:defRPr/>
                      </a:pPr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WenQuanYi Micro Hei"/>
                        </a:rPr>
                        <a:t>2.</a:t>
                      </a:r>
                      <a:r>
                        <a:rPr lang="zh-TW" altLang="en-US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省思自己是否與生命中最重要的親人談過生命最後一程</a:t>
                      </a:r>
                      <a:r>
                        <a:rPr lang="en-US" altLang="zh-TW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3.</a:t>
                      </a:r>
                      <a:r>
                        <a:rPr lang="zh-TW" altLang="en-US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每過一關可獲得一顆愛心→課程結束小禮物。</a:t>
                      </a:r>
                      <a:endParaRPr lang="en-US" altLang="zh-TW" sz="1800" b="1" i="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69215" marR="0" indent="0" algn="l" defTabSz="9144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412750" algn="l"/>
                          <a:tab pos="413384" algn="l"/>
                        </a:tabLst>
                        <a:defRPr/>
                      </a:pPr>
                      <a:r>
                        <a:rPr lang="en-US" altLang="zh-TW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4.</a:t>
                      </a:r>
                      <a:r>
                        <a:rPr lang="zh-TW" altLang="en-US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將過關的話語與家人共同寫在手書上面</a:t>
                      </a:r>
                      <a:endParaRPr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WenQuanYi Micro Hei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003369">
                <a:tc vMerge="1">
                  <a:txBody>
                    <a:bodyPr/>
                    <a:lstStyle/>
                    <a:p>
                      <a:pPr algn="ctr"/>
                      <a:endParaRPr lang="zh-TW" altLang="en-US" sz="24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28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第九週</a:t>
                      </a:r>
                      <a:endParaRPr lang="zh-TW" altLang="en-US" sz="28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[</a:t>
                      </a:r>
                      <a:r>
                        <a:rPr lang="zh-TW" altLang="en-US" sz="28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第四個代辦事項</a:t>
                      </a:r>
                      <a:r>
                        <a:rPr lang="en-US" altLang="zh-TW" sz="28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]</a:t>
                      </a:r>
                    </a:p>
                    <a:p>
                      <a:pPr marL="0" marR="0" indent="0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愛心留言樹</a:t>
                      </a:r>
                      <a:endParaRPr lang="en-US" altLang="zh-TW" sz="28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0" marR="0" marT="127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38150" marR="180340" lvl="0" indent="-368935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>
                          <a:tab pos="412750" algn="l"/>
                        </a:tabLst>
                        <a:defRPr/>
                      </a:pPr>
                      <a:r>
                        <a:rPr lang="en-US" altLang="zh-TW" sz="20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1.</a:t>
                      </a:r>
                      <a:r>
                        <a:rPr lang="zh-TW" altLang="en-US" sz="20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做自己的一顆巴吉路樹</a:t>
                      </a:r>
                      <a:r>
                        <a:rPr lang="en-US" altLang="zh-TW" sz="20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</a:t>
                      </a:r>
                      <a:r>
                        <a:rPr lang="zh-TW" altLang="en-US" sz="20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製作一顆樹</a:t>
                      </a:r>
                      <a:r>
                        <a:rPr lang="en-US" altLang="zh-TW" sz="20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+</a:t>
                      </a:r>
                      <a:r>
                        <a:rPr lang="zh-TW" altLang="en-US" sz="20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愛心便利貼</a:t>
                      </a:r>
                      <a:endParaRPr lang="en-US" altLang="zh-TW" sz="2000" b="1" i="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90488" marR="180340" lvl="0" indent="-20638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20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2.</a:t>
                      </a:r>
                      <a:r>
                        <a:rPr lang="zh-TW" altLang="en-US" sz="20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每顆巴吉路果實上寫下</a:t>
                      </a:r>
                      <a:r>
                        <a:rPr lang="zh-TW" altLang="en-US" sz="2000" b="1" i="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敬神、自愛、愛人及勤奮</a:t>
                      </a:r>
                      <a:r>
                        <a:rPr lang="zh-TW" altLang="en-US" sz="20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的精神，以感謝神、自己及他人。</a:t>
                      </a:r>
                      <a:endParaRPr lang="en-US" altLang="zh-TW" sz="20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0" marR="0" marT="635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0904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911825"/>
              </p:ext>
            </p:extLst>
          </p:nvPr>
        </p:nvGraphicFramePr>
        <p:xfrm>
          <a:off x="-76200" y="381000"/>
          <a:ext cx="12191999" cy="5820988"/>
        </p:xfrm>
        <a:graphic>
          <a:graphicData uri="http://schemas.openxmlformats.org/drawingml/2006/table">
            <a:tbl>
              <a:tblPr firstRow="1" bandRow="1"/>
              <a:tblGrid>
                <a:gridCol w="213669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316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3693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86709"/>
              </a:tblGrid>
              <a:tr h="713654">
                <a:tc>
                  <a:txBody>
                    <a:bodyPr/>
                    <a:lstStyle>
                      <a:lvl1pPr marL="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zh-TW" altLang="en-US" sz="24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週次</a:t>
                      </a:r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 b="1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zh-TW" altLang="en-US" sz="24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主題</a:t>
                      </a:r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教學策略</a:t>
                      </a:r>
                      <a:endParaRPr lang="zh-TW" altLang="en-US" sz="24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410546">
                <a:tc rowSpan="3"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敬神</a:t>
                      </a:r>
                      <a:endParaRPr lang="en-US" altLang="zh-TW" sz="2400" b="1" i="0" u="none" strike="noStrike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老年</a:t>
                      </a:r>
                      <a:endParaRPr lang="en-US" altLang="zh-TW" sz="2400" b="1" i="0" u="none" strike="noStrike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algn="ctr"/>
                      <a:r>
                        <a:rPr lang="en-US" altLang="zh-TW" sz="2400" b="1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+mn-ea"/>
                          <a:cs typeface="+mn-cs"/>
                        </a:rPr>
                        <a:t>Faki</a:t>
                      </a:r>
                      <a:r>
                        <a:rPr lang="en-US" altLang="zh-TW" sz="24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+mn-ea"/>
                          <a:cs typeface="+mn-cs"/>
                        </a:rPr>
                        <a:t>/</a:t>
                      </a:r>
                      <a:r>
                        <a:rPr lang="en-US" altLang="zh-TW" sz="2400" b="1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/>
                          <a:ea typeface="+mn-ea"/>
                          <a:cs typeface="+mn-cs"/>
                        </a:rPr>
                        <a:t>bayi</a:t>
                      </a:r>
                      <a:endParaRPr lang="zh-TW" altLang="en-US" sz="2400" b="1" u="dbl" baseline="0" dirty="0">
                        <a:solidFill>
                          <a:schemeClr val="tx1"/>
                        </a:solidFill>
                        <a:uFill>
                          <a:solidFill>
                            <a:srgbClr val="FF0000"/>
                          </a:solidFill>
                        </a:u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20000"/>
                        <a:lumOff val="8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9144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第十週</a:t>
                      </a:r>
                      <a:endParaRPr lang="zh-TW" altLang="en-US" sz="20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[</a:t>
                      </a:r>
                      <a:r>
                        <a:rPr lang="zh-TW" altLang="en-US" sz="20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第五個代辦事項</a:t>
                      </a:r>
                      <a:r>
                        <a:rPr lang="en-US" altLang="zh-TW" sz="20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]</a:t>
                      </a:r>
                    </a:p>
                    <a:p>
                      <a:pPr marL="0" marR="0" indent="0" algn="l" defTabSz="9144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dirty="0" err="1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Bayi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, </a:t>
                      </a:r>
                      <a:r>
                        <a:rPr lang="en-US" altLang="zh-TW" sz="2000" b="1" dirty="0" err="1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mahicatu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?  </a:t>
                      </a:r>
                    </a:p>
                    <a:p>
                      <a:pPr marL="0" marR="0" indent="0" algn="l" defTabSz="9144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你好嗎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?</a:t>
                      </a:r>
                      <a:endParaRPr sz="20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0" marR="0" marT="254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  <a:tabLst>
                          <a:tab pos="412750" algn="l"/>
                          <a:tab pos="413384" algn="l"/>
                        </a:tabLst>
                      </a:pPr>
                      <a:r>
                        <a:rPr lang="en-US" altLang="zh-TW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※</a:t>
                      </a:r>
                      <a:r>
                        <a:rPr lang="zh-TW" altLang="en-US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幫幫</a:t>
                      </a:r>
                      <a:r>
                        <a:rPr lang="en-US" altLang="zh-TW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”</a:t>
                      </a:r>
                      <a:r>
                        <a:rPr lang="zh-TW" altLang="en-US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那告</a:t>
                      </a:r>
                      <a:r>
                        <a:rPr lang="en-US" altLang="zh-TW" sz="2000" b="1" dirty="0" err="1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bayi</a:t>
                      </a:r>
                      <a:r>
                        <a:rPr lang="en-US" altLang="zh-TW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 ”</a:t>
                      </a:r>
                      <a:r>
                        <a:rPr lang="zh-TW" altLang="en-US" sz="20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助人地圖：</a:t>
                      </a:r>
                      <a:endParaRPr lang="en-US" altLang="zh-TW" sz="20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indent="0" algn="l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  <a:tabLst>
                          <a:tab pos="412750" algn="l"/>
                          <a:tab pos="413384" algn="l"/>
                        </a:tabLst>
                      </a:pP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1.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製作一個模擬情境</a:t>
                      </a:r>
                      <a:endParaRPr lang="en-US" altLang="zh-TW" sz="20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indent="0" algn="l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  <a:tabLst>
                          <a:tab pos="412750" algn="l"/>
                          <a:tab pos="413384" algn="l"/>
                        </a:tabLst>
                      </a:pP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2.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劃出助人地圖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-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情感與哀傷陪伴、族群勞務互助、物質分享及儀式敬神的助人地圖→成立</a:t>
                      </a:r>
                      <a:r>
                        <a:rPr lang="zh-TW" altLang="en-US" sz="2000" b="1" dirty="0" smtClean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部落關懷小組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。</a:t>
                      </a:r>
                      <a:endParaRPr lang="en-US" altLang="zh-TW" sz="20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indent="0" algn="l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  <a:tabLst>
                          <a:tab pos="412750" algn="l"/>
                          <a:tab pos="413384" algn="l"/>
                        </a:tabLst>
                      </a:pP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3.Bayi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獨自承受哀傷開始到能獨自生活的生命歷程。</a:t>
                      </a:r>
                      <a:endParaRPr sz="20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782388">
                <a:tc vMerge="1">
                  <a:txBody>
                    <a:bodyPr/>
                    <a:lstStyle/>
                    <a:p>
                      <a:pPr algn="ctr"/>
                      <a:endParaRPr lang="zh-TW" altLang="en-US" sz="24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l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第十一週</a:t>
                      </a:r>
                      <a:endParaRPr lang="zh-TW" altLang="en-US" sz="20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[</a:t>
                      </a:r>
                      <a:r>
                        <a:rPr lang="zh-TW" altLang="en-US" sz="20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第四個代辦事項</a:t>
                      </a:r>
                      <a:r>
                        <a:rPr lang="en-US" altLang="zh-TW" sz="2000" b="1" dirty="0" smtClean="0">
                          <a:solidFill>
                            <a:srgbClr val="7030A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]</a:t>
                      </a:r>
                    </a:p>
                    <a:p>
                      <a:pPr marL="0" marR="0" indent="0" algn="l" defTabSz="9144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dirty="0" err="1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haymawen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!</a:t>
                      </a:r>
                    </a:p>
                    <a:p>
                      <a:pPr marL="0" marR="0" indent="0" algn="l" defTabSz="9144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再見了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!</a:t>
                      </a:r>
                      <a:endParaRPr sz="20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0" marR="0" marT="127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80340" lvl="0" indent="-368935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>
                          <a:tab pos="412750" algn="l"/>
                        </a:tabLst>
                        <a:defRPr/>
                      </a:pPr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※</a:t>
                      </a:r>
                      <a:r>
                        <a:rPr lang="zh-TW" altLang="en-US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「告別」互動式遊戲：</a:t>
                      </a:r>
                      <a:endParaRPr lang="en-US" altLang="zh-TW" sz="18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marR="180340" lvl="0" indent="-368935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>
                          <a:tab pos="412750" algn="l"/>
                        </a:tabLst>
                        <a:defRPr/>
                      </a:pPr>
                      <a:r>
                        <a:rPr lang="en-US" altLang="zh-TW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1.</a:t>
                      </a:r>
                      <a:r>
                        <a:rPr lang="zh-TW" altLang="en-US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從信仰的角度出發。</a:t>
                      </a:r>
                      <a:endParaRPr lang="en-US" altLang="zh-TW" sz="1800" b="1" i="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marR="180340" lvl="0" indent="-368935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>
                          <a:tab pos="412750" algn="l"/>
                        </a:tabLst>
                        <a:defRPr/>
                      </a:pPr>
                      <a:r>
                        <a:rPr lang="en-US" altLang="zh-TW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2.</a:t>
                      </a:r>
                      <a:r>
                        <a:rPr lang="zh-TW" altLang="en-US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設計老、中、青三代全家的遊戲</a:t>
                      </a:r>
                      <a:r>
                        <a:rPr lang="en-US" altLang="zh-TW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altLang="en-US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桌遊</a:t>
                      </a:r>
                      <a:r>
                        <a:rPr lang="en-US" altLang="zh-TW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altLang="en-US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活動</a:t>
                      </a:r>
                      <a:r>
                        <a:rPr lang="en-US" altLang="zh-TW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/</a:t>
                      </a:r>
                      <a:r>
                        <a:rPr lang="zh-TW" altLang="en-US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競賽</a:t>
                      </a:r>
                      <a:endParaRPr lang="en-US" altLang="zh-TW" sz="1800" b="1" i="0" dirty="0" smtClean="0">
                        <a:solidFill>
                          <a:schemeClr val="tx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marR="180340" lvl="0" indent="-368935" algn="l" defTabSz="91440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>
                          <a:tab pos="412750" algn="l"/>
                        </a:tabLst>
                        <a:defRPr/>
                      </a:pPr>
                      <a:r>
                        <a:rPr lang="en-US" altLang="zh-TW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3.</a:t>
                      </a:r>
                      <a:r>
                        <a:rPr lang="zh-TW" altLang="en-US" sz="1800" b="1" i="0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目的：告別的藝術與成熟度。</a:t>
                      </a:r>
                      <a:endParaRPr lang="en-US" altLang="zh-TW" sz="20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0" marR="0" marT="635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839488">
                <a:tc vMerge="1">
                  <a:txBody>
                    <a:bodyPr/>
                    <a:lstStyle/>
                    <a:p>
                      <a:pPr algn="ctr"/>
                      <a:endParaRPr lang="zh-TW" altLang="en-US" sz="24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>
                        <a:defRPr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l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第十二週</a:t>
                      </a:r>
                      <a:endParaRPr lang="zh-TW" altLang="en-US" sz="20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後測</a:t>
                      </a:r>
                      <a:endParaRPr sz="20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9215" indent="0">
                        <a:lnSpc>
                          <a:spcPct val="100000"/>
                        </a:lnSpc>
                        <a:buSzPct val="94444"/>
                        <a:buNone/>
                        <a:tabLst>
                          <a:tab pos="231775" algn="l"/>
                        </a:tabLst>
                      </a:pP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生命意義量表</a:t>
                      </a:r>
                      <a:endParaRPr lang="en-US" altLang="zh-TW" sz="2000" b="1" dirty="0" smtClean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69215" indent="0">
                        <a:lnSpc>
                          <a:spcPct val="100000"/>
                        </a:lnSpc>
                        <a:buSzPct val="94444"/>
                        <a:buNone/>
                        <a:tabLst>
                          <a:tab pos="231775" algn="l"/>
                        </a:tabLst>
                      </a:pP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為愛啟航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~</a:t>
                      </a:r>
                      <a:r>
                        <a:rPr lang="en-US" altLang="zh-TW" sz="2000" b="1" dirty="0" err="1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Bayi</a:t>
                      </a:r>
                      <a:r>
                        <a:rPr lang="en-US" altLang="zh-TW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</a:t>
                      </a:r>
                      <a:r>
                        <a:rPr lang="en-US" altLang="zh-TW" sz="2000" b="1" dirty="0" err="1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faki</a:t>
                      </a:r>
                      <a:r>
                        <a:rPr lang="zh-TW" altLang="en-US" sz="2000" b="1" dirty="0" smtClean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手書</a:t>
                      </a:r>
                    </a:p>
                    <a:p>
                      <a:pPr marL="0" indent="0" algn="l" eaLnBrk="0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  <a:tabLst>
                          <a:tab pos="412750" algn="l"/>
                          <a:tab pos="413384" algn="l"/>
                        </a:tabLst>
                      </a:pPr>
                      <a:endParaRPr sz="20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9126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492</TotalTime>
  <Words>987</Words>
  <Application>Microsoft Office PowerPoint</Application>
  <PresentationFormat>寬螢幕</PresentationFormat>
  <Paragraphs>136</Paragraphs>
  <Slides>11</Slides>
  <Notes>2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1" baseType="lpstr">
      <vt:lpstr>Noto Sans CJK JP Medium</vt:lpstr>
      <vt:lpstr>WenQuanYi Micro Hei</vt:lpstr>
      <vt:lpstr>微軟正黑體</vt:lpstr>
      <vt:lpstr>新細明體</vt:lpstr>
      <vt:lpstr>Calibri</vt:lpstr>
      <vt:lpstr>Carlito</vt:lpstr>
      <vt:lpstr>Informal Roman</vt:lpstr>
      <vt:lpstr>Linux Libertine Display G</vt:lpstr>
      <vt:lpstr>Times New Roman</vt:lpstr>
      <vt:lpstr>Office Theme</vt:lpstr>
      <vt:lpstr>原住民族部落延緩失能種子教師 線上課程</vt:lpstr>
      <vt:lpstr>PowerPoint 簡報</vt:lpstr>
      <vt:lpstr>PowerPoint 簡報</vt:lpstr>
      <vt:lpstr>懷舊創新-心智圖與12週課程設計</vt:lpstr>
      <vt:lpstr>多桑的代辦事項</vt:lpstr>
      <vt:lpstr>SAKIZAYA的時光迴廊 (代辦事項~手書)</vt:lpstr>
      <vt:lpstr>生命重啟航 </vt:lpstr>
      <vt:lpstr>PowerPoint 簡報</vt:lpstr>
      <vt:lpstr>PowerPoint 簡報</vt:lpstr>
      <vt:lpstr>我的生命線~手書</vt:lpstr>
      <vt:lpstr>歲時祭儀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owner</dc:creator>
  <cp:lastModifiedBy>Windows 使用者</cp:lastModifiedBy>
  <cp:revision>52</cp:revision>
  <cp:lastPrinted>2020-02-27T09:16:03Z</cp:lastPrinted>
  <dcterms:created xsi:type="dcterms:W3CDTF">2020-02-24T08:36:06Z</dcterms:created>
  <dcterms:modified xsi:type="dcterms:W3CDTF">2020-02-27T10:58:29Z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2020-02-14T00:00:00Z</vt:filetime>
  </property>
  <property fmtid="{D5CDD505-2E9C-101B-9397-08002B2CF9AE}" pid="3" name="Creator">
    <vt:lpwstr>Microsoft® PowerPoint® 2010</vt:lpwstr>
  </property>
  <property fmtid="{D5CDD505-2E9C-101B-9397-08002B2CF9AE}" pid="4" name="LastSaved">
    <vt:filetime>2020-02-24T00:00:00Z</vt:filetime>
  </property>
</Properties>
</file>